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6" r:id="rId4"/>
    <p:sldId id="267" r:id="rId5"/>
    <p:sldId id="265" r:id="rId6"/>
    <p:sldId id="268" r:id="rId7"/>
    <p:sldId id="269" r:id="rId8"/>
    <p:sldId id="270" r:id="rId9"/>
    <p:sldId id="297" r:id="rId10"/>
    <p:sldId id="271" r:id="rId11"/>
    <p:sldId id="284" r:id="rId12"/>
    <p:sldId id="290" r:id="rId13"/>
    <p:sldId id="272" r:id="rId14"/>
    <p:sldId id="273" r:id="rId15"/>
    <p:sldId id="275" r:id="rId16"/>
    <p:sldId id="276" r:id="rId17"/>
    <p:sldId id="296" r:id="rId18"/>
    <p:sldId id="282" r:id="rId19"/>
    <p:sldId id="279" r:id="rId20"/>
    <p:sldId id="287" r:id="rId21"/>
    <p:sldId id="289" r:id="rId22"/>
    <p:sldId id="281" r:id="rId23"/>
    <p:sldId id="283" r:id="rId24"/>
    <p:sldId id="298" r:id="rId25"/>
    <p:sldId id="295" r:id="rId26"/>
    <p:sldId id="300" r:id="rId2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55864" autoAdjust="0"/>
  </p:normalViewPr>
  <p:slideViewPr>
    <p:cSldViewPr>
      <p:cViewPr varScale="1">
        <p:scale>
          <a:sx n="68" d="100"/>
          <a:sy n="68" d="100"/>
        </p:scale>
        <p:origin x="-94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9815-A990-4B10-A9A7-DFAFFF4CE0AC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84B04-C2FE-4554-B42B-64AB1955B2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C83A5-1481-4121-85F6-38BFD9D0AA0B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19659-2EE3-45C1-A6DC-50DC825CE1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3525-1F5B-4C65-9DDA-BDB03DB3E967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84C2E-9396-4CF8-8A8E-DF7D5FFD4A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A0BEB-D608-4148-A2FF-3468D55C98C2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A634E-CF42-403D-B616-6C31765DB9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0F701-177A-48D0-9374-6280AB53B622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A2AED-F1CB-4831-9423-20F7EB4702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E6C5-3AA4-4FB4-A27B-DC158C5070B0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E40F-7712-4728-9F3A-B7D5BF7FA30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5A7B8-A1D9-446E-9C04-3CC6172D97FA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54969-BE90-4C82-84A7-549FA51869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56D7-333D-4915-AE54-A294E0F0AEF5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D5E9B-FE60-437B-84E4-92F4FBE749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27577-3F75-4C5E-8DE5-24A22FE9729D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119FE-A207-4E75-A52C-BF3D746131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7E229-BC9F-49A3-AD07-DE65A7FC7E8A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BE997-D469-4C62-838D-CFADE00224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510AE-FA9B-42E1-8F2A-38E270792A2D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F561-D427-4AFF-83D1-D4926AACE2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C50D8-6F55-4453-9FDC-E5B18CB643B2}" type="datetimeFigureOut">
              <a:rPr lang="pl-PL"/>
              <a:pPr>
                <a:defRPr/>
              </a:pPr>
              <a:t>2018-10-05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D95AF2-DDFB-4FD2-B88A-45B9B754F3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zsj.home.pl/autoinstalator/joomla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2960" y="1702677"/>
            <a:ext cx="7714067" cy="1797269"/>
          </a:xfrm>
        </p:spPr>
        <p:txBody>
          <a:bodyPr>
            <a:normAutofit/>
          </a:bodyPr>
          <a:lstStyle/>
          <a:p>
            <a:pPr algn="r"/>
            <a:r>
              <a:rPr lang="pl-PL" sz="3600" b="1" dirty="0" smtClean="0"/>
              <a:t>Falochron  projekt wczesnej </a:t>
            </a:r>
            <a:br>
              <a:rPr lang="pl-PL" sz="3600" b="1" dirty="0" smtClean="0"/>
            </a:br>
            <a:r>
              <a:rPr lang="pl-PL" sz="3600" b="1" dirty="0" smtClean="0"/>
              <a:t>    profilaktyki zachowań ryzykownych. </a:t>
            </a:r>
            <a:endParaRPr lang="pl-PL" sz="36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1" y="4445876"/>
            <a:ext cx="6912767" cy="2151476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Projekt "Falochron" jest finansowany ze środków otrzymanych z Ministerstwa Edukacji Narodowej w ramach otwartego konkursu ofert na realizację zadania publicznego pt. Środowiskowy program profilaktyki jako systemowe rozwiązania w środowisku lokalnym ukierunkowane na wspomaganie ucznia w radzeniu sobie z trudnościami  zagrażającymi prawidłowemu rozwojowi i zdrowemu życiu. Uruchamianie lokalnych zasobów instytucjonalnych i ludzkich dla wspierania szkół w prowadzeniu skutecznych działań wychowawczych i profilaktycznych.</a:t>
            </a:r>
            <a:endParaRPr lang="pl-PL" sz="1600" b="1" dirty="0">
              <a:solidFill>
                <a:schemeClr val="tx1"/>
              </a:solidFill>
            </a:endParaRPr>
          </a:p>
        </p:txBody>
      </p:sp>
      <p:pic>
        <p:nvPicPr>
          <p:cNvPr id="4" name="Obraz 3" descr="Między Ludźmi 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6320" y="476673"/>
            <a:ext cx="3705225" cy="1323975"/>
          </a:xfrm>
          <a:prstGeom prst="rect">
            <a:avLst/>
          </a:prstGeom>
          <a:noFill/>
        </p:spPr>
      </p:pic>
      <p:pic>
        <p:nvPicPr>
          <p:cNvPr id="5" name="Obraz 4" descr="logo_ministe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7746" y="362372"/>
            <a:ext cx="2809875" cy="1405255"/>
          </a:xfrm>
          <a:prstGeom prst="rect">
            <a:avLst/>
          </a:prstGeom>
          <a:noFill/>
        </p:spPr>
      </p:pic>
      <p:pic>
        <p:nvPicPr>
          <p:cNvPr id="6" name="Obraz 5" descr="logo_falochr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725144"/>
            <a:ext cx="1912920" cy="13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82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899592" y="260648"/>
          <a:ext cx="7632846" cy="6084892"/>
        </p:xfrm>
        <a:graphic>
          <a:graphicData uri="http://schemas.openxmlformats.org/drawingml/2006/table">
            <a:tbl>
              <a:tblPr/>
              <a:tblGrid>
                <a:gridCol w="1873517"/>
                <a:gridCol w="4510319"/>
                <a:gridCol w="1249010"/>
              </a:tblGrid>
              <a:tr h="29595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latin typeface="Calibri"/>
                          <a:ea typeface="Calibri"/>
                          <a:cs typeface="Times New Roman"/>
                        </a:rPr>
                        <a:t>Plan „FALOCHRONU”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 smtClean="0">
                          <a:latin typeface="+mn-lt"/>
                          <a:ea typeface="Calibri"/>
                          <a:cs typeface="Times New Roman"/>
                        </a:rPr>
                        <a:t>Obszar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dirty="0" smtClean="0">
                          <a:latin typeface="+mn-lt"/>
                          <a:ea typeface="Calibri"/>
                          <a:cs typeface="Times New Roman"/>
                        </a:rPr>
                        <a:t>Działanie</a:t>
                      </a:r>
                      <a:endParaRPr lang="pl-PL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smtClean="0">
                          <a:latin typeface="+mn-lt"/>
                          <a:ea typeface="Calibri"/>
                          <a:cs typeface="Times New Roman"/>
                        </a:rPr>
                        <a:t>Odbiorcy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769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  <a:t>Dobre maniery </a:t>
                      </a:r>
                      <a:r>
                        <a:rPr lang="pl-PL" sz="2000" b="1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w </a:t>
                      </a:r>
                      <a: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  <a:t>słowie </a:t>
                      </a:r>
                      <a:r>
                        <a:rPr lang="pl-PL" sz="2000" b="1" dirty="0" smtClean="0">
                          <a:latin typeface="Calibri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  <a:t>czynie</a:t>
                      </a:r>
                      <a:endParaRPr lang="pl-P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Projekty klasowe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(prawdomówność, dobre maniery)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libri"/>
                          <a:ea typeface="Calibri"/>
                          <a:cs typeface="Times New Roman"/>
                        </a:rPr>
                        <a:t>Uczniowie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libri"/>
                          <a:ea typeface="Calibri"/>
                          <a:cs typeface="Times New Roman"/>
                        </a:rPr>
                        <a:t>Rodzice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libri"/>
                          <a:ea typeface="Calibri"/>
                          <a:cs typeface="Times New Roman"/>
                        </a:rPr>
                        <a:t>Nauczyciele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Godziny wychowawcze </a:t>
                      </a: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dotyczące kultury zachowania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Uczniowie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2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Konkurs dotyczący kultury języka „Mistrz dobrych manier</a:t>
                      </a: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”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215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Warsztaty – Kultura przy stole 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Uczniowie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Klasowy Dzień Życzliwości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2154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  <a:t>Bezpieczeństwo w sieci</a:t>
                      </a:r>
                      <a:endParaRPr lang="pl-P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Konkurs „Bezpieczny Internet”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Uczniowie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18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Spotkanie ze specjalistą -</a:t>
                      </a:r>
                      <a:b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p. Robertem Ćwikowskim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(Fundacja „Przyjaciele </a:t>
                      </a:r>
                      <a:b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z osiedla”)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latin typeface="+mn-lt"/>
                          <a:ea typeface="Calibri"/>
                          <a:cs typeface="Times New Roman"/>
                        </a:rPr>
                        <a:t>Rodzice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latin typeface="+mn-lt"/>
                          <a:ea typeface="Calibri"/>
                          <a:cs typeface="Times New Roman"/>
                        </a:rPr>
                        <a:t>Uczniowie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latin typeface="+mn-lt"/>
                          <a:ea typeface="Calibri"/>
                          <a:cs typeface="Times New Roman"/>
                        </a:rPr>
                        <a:t>Nauczyciele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09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Godziny wychowawcze</a:t>
                      </a:r>
                      <a:r>
                        <a:rPr lang="pl-PL" sz="14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dotyczące </a:t>
                      </a: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cyberprzemocy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libri"/>
                          <a:ea typeface="Calibri"/>
                          <a:cs typeface="Times New Roman"/>
                        </a:rPr>
                        <a:t>Uczniowie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091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  <a:t>Mam wpływ </a:t>
                      </a:r>
                      <a:b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2000" b="1" dirty="0">
                          <a:latin typeface="Calibri"/>
                          <a:ea typeface="Calibri"/>
                          <a:cs typeface="Times New Roman"/>
                        </a:rPr>
                        <a:t>na swoją przyszłość</a:t>
                      </a:r>
                      <a:endParaRPr lang="pl-P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Zajęcia dotyczące odpowiedzialności prawnej </a:t>
                      </a: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nieletnich                    ( spotkanie z policjantką)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latin typeface="Calibri"/>
                          <a:ea typeface="Calibri"/>
                          <a:cs typeface="Times New Roman"/>
                        </a:rPr>
                        <a:t>Uczniowie</a:t>
                      </a:r>
                      <a:endParaRPr lang="pl-PL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091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Konkurs dotyczący odpowiedzialności prawnej nieletnich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Uczniowie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Rodzice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Wykonanie haseł motywacyjnych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215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Zajęcia z doradztwa zawodowego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215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Zaangażowanie się w wolontariat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430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Szkolenie „Apteczka pierwszej pomocy emocjonalnej”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libri"/>
                          <a:ea typeface="Calibri"/>
                          <a:cs typeface="Times New Roman"/>
                        </a:rPr>
                        <a:t>Nauczyciele</a:t>
                      </a:r>
                    </a:p>
                  </a:txBody>
                  <a:tcPr marL="54774" marR="54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 nam się udało!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/>
          <a:lstStyle/>
          <a:p>
            <a:pPr lvl="0">
              <a:buNone/>
            </a:pPr>
            <a:r>
              <a:rPr lang="pl-PL" sz="2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W ramach realizacji Szkolnego Falochronu:</a:t>
            </a:r>
            <a:endParaRPr lang="pl-PL" sz="2800" dirty="0" smtClean="0">
              <a:cs typeface="Arial" pitchFamily="34" charset="0"/>
            </a:endParaRPr>
          </a:p>
          <a:p>
            <a:pPr eaLnBrk="0" hangingPunct="0"/>
            <a:r>
              <a:rPr lang="pl-PL" sz="2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zrealizowano projekty klasowe, podczas których wykonano dekorację patriotyczną sal i drzwi sal lekcyjnych</a:t>
            </a:r>
          </a:p>
          <a:p>
            <a:pPr eaLnBrk="0" hangingPunct="0"/>
            <a:r>
              <a:rPr lang="pl-PL" sz="2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uczniowie objęci Programem „Falochron” z klasy                  VII a i VII b uczestniczyli we wspólnym przedsięwzięciu </a:t>
            </a:r>
            <a:br>
              <a:rPr lang="pl-PL" sz="2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r>
              <a:rPr lang="pl-PL" sz="2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 pod kierunkiem pedagoga szkolnego przygotowali </a:t>
            </a:r>
            <a:br>
              <a:rPr lang="pl-PL" sz="2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r>
              <a:rPr lang="pl-PL" sz="2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 przedstawili społeczności szkolnej spektakl profilaktyczny „Bez maski”</a:t>
            </a:r>
          </a:p>
          <a:p>
            <a:pPr lvl="0" eaLnBrk="0" hangingPunct="0"/>
            <a:endParaRPr lang="pl-PL" sz="2400" dirty="0" smtClean="0">
              <a:cs typeface="Arial" pitchFamily="34" charset="0"/>
            </a:endParaRPr>
          </a:p>
          <a:p>
            <a:pPr>
              <a:buNone/>
            </a:pPr>
            <a:endParaRPr lang="pl-PL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04665"/>
            <a:ext cx="82809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pl-PL" sz="2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ci sami uczniowie  uczestniczyli w prowadzonych przez pedagoga zajęciach teatralnych, przygotowując „Jasełka”, które wystawiono także podczas zorganizowanego dla środowiska „Wieczoru  kolędowego”</a:t>
            </a: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przeprowadzono warsztaty „Kultura przy stole”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uczniowie uczestniczyli w zajęciach doradztwa zawodowego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uczniowie podejmowali działania na rzecz wolontariatu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odbyły się godziny wychowawcze na temat kultury zachowania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zorganizowano „Klasowy dzień życzliwości”</a:t>
            </a:r>
          </a:p>
          <a:p>
            <a:pPr lvl="0" eaLnBrk="0" hangingPunct="0">
              <a:buFont typeface="Arial" pitchFamily="34" charset="0"/>
              <a:buChar char="•"/>
            </a:pP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lang="pl-PL" sz="2800" dirty="0" smtClean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83568" y="692696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zorganizowano zajęcia z policjantką, dotyczące odpowiedzialności prawnej nieletnich, po czym przeprowadzono test na znajomość prawa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 zostały wykonane i wyeksponowane hasła motywacyjne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przeprowadzono konkurs „Mistrz dobrych manier”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uczniowie uczestniczyli w warsztatach profilaktycznych „Rozrywki bez używki”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dla uczniów i rodziców zorganizowano spotkanie </a:t>
            </a:r>
            <a:b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ze specjalistą w kwestii bezpieczeństwa w sieci</a:t>
            </a:r>
            <a:endParaRPr lang="pl-PL" sz="2800" dirty="0" smtClean="0">
              <a:latin typeface="+mn-lt"/>
              <a:cs typeface="Arial" pitchFamily="34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nauczyciele uczestniczyli w szkoleniu                                       „Apteczka pierwszej pomocy emocjonalnej”</a:t>
            </a:r>
            <a:endParaRPr lang="pl-PL" sz="2800" dirty="0" smtClean="0">
              <a:latin typeface="+mn-lt"/>
              <a:cs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483768" y="27809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pl-PL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endParaRPr lang="pl-PL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endParaRPr lang="pl-PL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/>
              <a:t>Prace nad projektami wzmacniającymi  relacje rówieśnicze</a:t>
            </a:r>
            <a:endParaRPr lang="pl-PL" sz="3600" b="1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40386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93096"/>
            <a:ext cx="4038600" cy="226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t="16176" b="37128"/>
          <a:stretch/>
        </p:blipFill>
        <p:spPr bwMode="auto">
          <a:xfrm>
            <a:off x="5034880" y="4238878"/>
            <a:ext cx="3178696" cy="228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4726360" y="1628800"/>
            <a:ext cx="41661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n-lt"/>
              </a:rPr>
              <a:t>Aby poprawić relacje rówieśnicze, pracowaliśmy nad realizacją projektów klasowych, mających na celu przygotowanie sal lekcyjnych i szkoły </a:t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do obchodów 100 Rocznicy Odzyskania  Niepodległości. Wspólny cel i przebywanie razem przyniosło wymierne rezultaty. </a:t>
            </a:r>
            <a:endParaRPr lang="pl-PL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5365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429000"/>
            <a:ext cx="4464496" cy="323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zsj\Desktop\ZDJ. PROFILAKTYKA\IMG_20180416_121224.jpg"/>
          <p:cNvPicPr>
            <a:picLocks noChangeAspect="1" noChangeArrowheads="1"/>
          </p:cNvPicPr>
          <p:nvPr/>
        </p:nvPicPr>
        <p:blipFill>
          <a:blip r:embed="rId4" cstate="print"/>
          <a:srcRect l="6550" t="26857" r="5586" b="8954"/>
          <a:stretch>
            <a:fillRect/>
          </a:stretch>
        </p:blipFill>
        <p:spPr bwMode="auto">
          <a:xfrm>
            <a:off x="5400092" y="548680"/>
            <a:ext cx="2880320" cy="302433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0172" r="16859"/>
          <a:stretch>
            <a:fillRect/>
          </a:stretch>
        </p:blipFill>
        <p:spPr bwMode="auto">
          <a:xfrm>
            <a:off x="647564" y="3573016"/>
            <a:ext cx="3168352" cy="265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75830"/>
          </a:xfrm>
        </p:spPr>
        <p:txBody>
          <a:bodyPr/>
          <a:lstStyle/>
          <a:p>
            <a:pPr algn="ctr"/>
            <a:r>
              <a:rPr lang="pl-PL" sz="3200" dirty="0" smtClean="0"/>
              <a:t>Projekt –spektakl   profilaktyczny                   „Bez maski”</a:t>
            </a:r>
            <a:endParaRPr lang="pl-PL" sz="32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21140" t="5574" r="803"/>
          <a:stretch>
            <a:fillRect/>
          </a:stretch>
        </p:blipFill>
        <p:spPr bwMode="auto">
          <a:xfrm>
            <a:off x="4211960" y="332656"/>
            <a:ext cx="4319662" cy="319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31395"/>
          <a:stretch>
            <a:fillRect/>
          </a:stretch>
        </p:blipFill>
        <p:spPr bwMode="auto">
          <a:xfrm>
            <a:off x="432015" y="2780928"/>
            <a:ext cx="305868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zsj\Desktop\ZDJ. PROFILAKTYKA\IMG_20180529_1013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635" t="29688" b="817"/>
          <a:stretch>
            <a:fillRect/>
          </a:stretch>
        </p:blipFill>
        <p:spPr bwMode="auto">
          <a:xfrm>
            <a:off x="3721238" y="3789040"/>
            <a:ext cx="4823718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692696"/>
            <a:ext cx="8229600" cy="1143000"/>
          </a:xfrm>
        </p:spPr>
        <p:txBody>
          <a:bodyPr/>
          <a:lstStyle/>
          <a:p>
            <a:r>
              <a:rPr lang="pl-PL" b="1" dirty="0" smtClean="0"/>
              <a:t>Warsztaty „Kultura przy stole”</a:t>
            </a:r>
            <a:endParaRPr lang="pl-PL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4031867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65038"/>
            <a:ext cx="3008313" cy="1162050"/>
          </a:xfrm>
        </p:spPr>
        <p:txBody>
          <a:bodyPr/>
          <a:lstStyle/>
          <a:p>
            <a:pPr algn="ctr"/>
            <a:r>
              <a:rPr lang="pl-PL" sz="3200" dirty="0" smtClean="0"/>
              <a:t>Hasła motywacyjne</a:t>
            </a:r>
            <a:endParaRPr lang="pl-PL" sz="32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859" t="7500" r="14085"/>
          <a:stretch>
            <a:fillRect/>
          </a:stretch>
        </p:blipFill>
        <p:spPr bwMode="auto">
          <a:xfrm>
            <a:off x="251520" y="1412776"/>
            <a:ext cx="41044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F:\zdjęcia szkolne\20180406_091807.jpg"/>
          <p:cNvPicPr>
            <a:picLocks noChangeAspect="1" noChangeArrowheads="1"/>
          </p:cNvPicPr>
          <p:nvPr/>
        </p:nvPicPr>
        <p:blipFill>
          <a:blip r:embed="rId3" cstate="print"/>
          <a:srcRect l="7500" t="32933"/>
          <a:stretch>
            <a:fillRect/>
          </a:stretch>
        </p:blipFill>
        <p:spPr bwMode="auto">
          <a:xfrm>
            <a:off x="5292080" y="4149080"/>
            <a:ext cx="3168352" cy="2232248"/>
          </a:xfrm>
          <a:prstGeom prst="rect">
            <a:avLst/>
          </a:prstGeom>
          <a:noFill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 l="20331" r="22473" b="15909"/>
          <a:stretch>
            <a:fillRect/>
          </a:stretch>
        </p:blipFill>
        <p:spPr bwMode="auto">
          <a:xfrm>
            <a:off x="457200" y="3933056"/>
            <a:ext cx="44644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C:\Users\zsj\Desktop\zdjęcia szkolne\20180626_112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258816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1115" y="187340"/>
            <a:ext cx="8435280" cy="1224136"/>
          </a:xfrm>
        </p:spPr>
        <p:txBody>
          <a:bodyPr/>
          <a:lstStyle/>
          <a:p>
            <a:r>
              <a:rPr lang="pl-PL" sz="3200" b="1" dirty="0" smtClean="0"/>
              <a:t>Spotkanie z policjantką i udział w warsztatach                    „Rozrywki bez używki”</a:t>
            </a:r>
            <a:endParaRPr lang="pl-PL" sz="3200" b="1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484784"/>
            <a:ext cx="4038600" cy="245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3822575" cy="266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899592" y="4223689"/>
            <a:ext cx="3528392" cy="225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zsj\Desktop\ZDJ. PROFILAKTYKA\IMG_1011 (2).jpg"/>
          <p:cNvPicPr>
            <a:picLocks noChangeAspect="1" noChangeArrowheads="1"/>
          </p:cNvPicPr>
          <p:nvPr/>
        </p:nvPicPr>
        <p:blipFill>
          <a:blip r:embed="rId5" cstate="print"/>
          <a:srcRect t="15411"/>
          <a:stretch>
            <a:fillRect/>
          </a:stretch>
        </p:blipFill>
        <p:spPr bwMode="auto">
          <a:xfrm>
            <a:off x="395536" y="1484784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Zespół Szkół </a:t>
            </a:r>
            <a:br>
              <a:rPr lang="pl-PL" b="1" dirty="0" smtClean="0"/>
            </a:br>
            <a:r>
              <a:rPr lang="pl-PL" b="1" dirty="0" smtClean="0"/>
              <a:t>im. Ks. Jerzego Popiełuszki </a:t>
            </a:r>
            <a:br>
              <a:rPr lang="pl-PL" b="1" dirty="0" smtClean="0"/>
            </a:br>
            <a:r>
              <a:rPr lang="pl-PL" b="1" dirty="0" smtClean="0"/>
              <a:t>w Juchnowcu Górnym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492896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sz="1200" b="1" dirty="0" smtClean="0"/>
          </a:p>
          <a:p>
            <a:pPr algn="ctr">
              <a:buNone/>
            </a:pPr>
            <a:endParaRPr lang="pl-PL" sz="1200" b="1" dirty="0"/>
          </a:p>
          <a:p>
            <a:pPr algn="ctr">
              <a:buNone/>
            </a:pPr>
            <a:r>
              <a:rPr lang="pl-PL" b="1" dirty="0" smtClean="0"/>
              <a:t>Falochron „ W stronę słońca”</a:t>
            </a:r>
            <a:endParaRPr lang="pl-PL" b="1" dirty="0"/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780928"/>
            <a:ext cx="39347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35317"/>
            <a:ext cx="4320480" cy="284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6740">
            <a:off x="496828" y="2766412"/>
            <a:ext cx="399728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7"/>
            <a:ext cx="4320480" cy="30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395537" y="476672"/>
            <a:ext cx="3672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/>
              <a:t>Działania wolontariatu </a:t>
            </a:r>
            <a:br>
              <a:rPr lang="pl-PL" sz="3200" b="1" dirty="0" smtClean="0"/>
            </a:br>
            <a:r>
              <a:rPr lang="pl-PL" sz="3200" b="1" dirty="0" smtClean="0"/>
              <a:t>- Szkolnego Koła Caritas</a:t>
            </a:r>
            <a:endParaRPr lang="pl-PL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3778"/>
            <a:ext cx="8229600" cy="940966"/>
          </a:xfrm>
        </p:spPr>
        <p:txBody>
          <a:bodyPr/>
          <a:lstStyle/>
          <a:p>
            <a:r>
              <a:rPr lang="pl-PL" sz="3200" b="1" dirty="0" smtClean="0"/>
              <a:t>Działania wolontariatu</a:t>
            </a:r>
            <a:endParaRPr lang="pl-PL" sz="3200" b="1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4572000" y="1556792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n-lt"/>
              </a:rPr>
              <a:t>Razem z UNICEF pomagaliśmy dzieciom z Syrii przetrwać zimę. Zorganizowaliśmy „Wieczór kolędowy” dla środowiska,  podczas którego wystawiliśmy przygotowane  „ Jasełka”.</a:t>
            </a:r>
            <a:endParaRPr lang="pl-PL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86" y="4005064"/>
            <a:ext cx="3513550" cy="259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/>
              <a:t>Działania wolontariatu</a:t>
            </a:r>
            <a:endParaRPr lang="pl-PL" sz="3600" b="1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4038600" cy="274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zsj\Desktop\zdjęcia szkolne\20181002_150612.jpg"/>
          <p:cNvPicPr>
            <a:picLocks noChangeAspect="1" noChangeArrowheads="1"/>
          </p:cNvPicPr>
          <p:nvPr/>
        </p:nvPicPr>
        <p:blipFill>
          <a:blip r:embed="rId3" cstate="print"/>
          <a:srcRect l="2058" t="7325" b="9897"/>
          <a:stretch>
            <a:fillRect/>
          </a:stretch>
        </p:blipFill>
        <p:spPr bwMode="auto">
          <a:xfrm>
            <a:off x="827584" y="1412776"/>
            <a:ext cx="3648405" cy="2304256"/>
          </a:xfrm>
          <a:prstGeom prst="rect">
            <a:avLst/>
          </a:prstGeom>
          <a:noFill/>
        </p:spPr>
      </p:pic>
      <p:pic>
        <p:nvPicPr>
          <p:cNvPr id="4099" name="Picture 3" descr="C:\Users\zsj\Desktop\zdjęcia szkolne\20181002_1104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716536" cy="4955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 smtClean="0"/>
              <a:t>Zajęcia z doradztwa zawodowego-wyjazdy</a:t>
            </a:r>
            <a:endParaRPr lang="pl-PL" sz="3200" b="1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327" y="1196752"/>
            <a:ext cx="40386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5" y="3717032"/>
            <a:ext cx="446449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/>
              <a:t>Podsumowanie 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lvl="0" eaLnBrk="0" hangingPunct="0">
              <a:buNone/>
            </a:pPr>
            <a:r>
              <a:rPr lang="pl-PL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		</a:t>
            </a:r>
          </a:p>
          <a:p>
            <a:pPr lvl="0" eaLnBrk="0" hangingPunct="0">
              <a:buNone/>
            </a:pPr>
            <a:endParaRPr lang="pl-PL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None/>
            </a:pPr>
            <a:endParaRPr lang="pl-PL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None/>
            </a:pPr>
            <a:endParaRPr lang="pl-PL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None/>
            </a:pPr>
            <a:r>
              <a:rPr lang="pl-PL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     Podczas realizacji  Programu „Falochron” aktywnie współpracowaliśmy przy realizacji zaplanowanych działań. Czas spędzony razem sprzyjał poznawaniu siebie nawzajem </a:t>
            </a:r>
            <a:br>
              <a:rPr lang="pl-PL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r>
              <a:rPr lang="pl-PL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 nawiązywaniu bliższych relacji. </a:t>
            </a:r>
          </a:p>
          <a:p>
            <a:pPr lvl="0" eaLnBrk="0" hangingPunct="0">
              <a:buNone/>
            </a:pPr>
            <a:r>
              <a:rPr lang="pl-PL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		</a:t>
            </a:r>
            <a:endParaRPr lang="pl-PL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99592" y="1412777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	W ciągu całego roku szkolnego poddawani byliśmy wzmożonym  działaniom  profilaktycznym, ukierunkowanym na obszary do pracy wskazane w diagnozie.</a:t>
            </a:r>
            <a:endParaRPr lang="pl-PL" sz="32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112474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pl-PL" sz="24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 </a:t>
            </a:r>
            <a:endParaRPr lang="pl-PL" sz="2400" dirty="0" smtClean="0">
              <a:latin typeface="+mn-lt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95536" y="692696"/>
            <a:ext cx="849694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None/>
            </a:pPr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	Zajęcia ze specjalistami  pozwoliły poszerzyć wiedzę na temat bezpieczeństwa w sieci </a:t>
            </a:r>
            <a:b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i odpowiedzialności nieletnich wobec prawa. Natomiast poprzez udział w  warsztatach, konkursach i innych przedsięwzięciach </a:t>
            </a:r>
            <a:b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nabyliśmy nowe umiejętności praktyczne.</a:t>
            </a:r>
          </a:p>
          <a:p>
            <a:pPr lvl="0" eaLnBrk="0" hangingPunct="0">
              <a:buNone/>
            </a:pPr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	 Przy realizacji Programu współpracowaliśmy z następującymi instytucjami: Policją, </a:t>
            </a:r>
            <a:r>
              <a:rPr lang="pl-PL" sz="3200" dirty="0" err="1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GKRPAiN</a:t>
            </a:r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, MODM-em, Fundacją „Przyjaciele z osiedla”, </a:t>
            </a:r>
            <a:r>
              <a:rPr lang="pl-PL" sz="3200" dirty="0" err="1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Unicef-em</a:t>
            </a:r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i Caritas-em.</a:t>
            </a:r>
          </a:p>
          <a:p>
            <a:pPr lvl="0" eaLnBrk="0" hangingPunct="0">
              <a:buNone/>
            </a:pPr>
            <a:r>
              <a:rPr lang="pl-PL" sz="32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eaLnBrk="0" hangingPunct="0"/>
            <a:endParaRPr lang="pl-PL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 smtClean="0"/>
              <a:t>Rekomendacje 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	Dalsza praca nad motywacją do nauki, integracją, życzliwością i wzmacnianiem postaw asertywnych wobec używek.</a:t>
            </a:r>
          </a:p>
          <a:p>
            <a:pPr algn="r">
              <a:buNone/>
            </a:pPr>
            <a:endParaRPr lang="pl-PL" dirty="0" smtClean="0"/>
          </a:p>
          <a:p>
            <a:pPr algn="r">
              <a:buNone/>
            </a:pPr>
            <a:endParaRPr lang="pl-PL" dirty="0" smtClean="0"/>
          </a:p>
          <a:p>
            <a:pPr algn="r">
              <a:buNone/>
            </a:pPr>
            <a:r>
              <a:rPr lang="pl-PL" dirty="0" smtClean="0"/>
              <a:t>Dziękujemy za uwagę!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 szkole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22295" y="1654114"/>
            <a:ext cx="7211144" cy="240486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Zespół Szkół im. Ks. Jerzego Popiełuszki  </a:t>
            </a:r>
            <a:br>
              <a:rPr lang="pl-PL" dirty="0" smtClean="0"/>
            </a:br>
            <a:r>
              <a:rPr lang="pl-PL" dirty="0" smtClean="0"/>
              <a:t>w Juchnowcu Górnym istnieje od 1982 roku. </a:t>
            </a:r>
            <a:br>
              <a:rPr lang="pl-PL" dirty="0" smtClean="0"/>
            </a:br>
            <a:r>
              <a:rPr lang="pl-PL" dirty="0" smtClean="0"/>
              <a:t>Budynek szkoły jest pięknie położony. </a:t>
            </a:r>
            <a:br>
              <a:rPr lang="pl-PL" dirty="0" smtClean="0"/>
            </a:br>
            <a:r>
              <a:rPr lang="pl-PL" dirty="0" smtClean="0"/>
              <a:t>Dzieci korzystają z dwóch placów zabaw                                  i nowoczesnego kompleksu  sportowego.</a:t>
            </a:r>
          </a:p>
          <a:p>
            <a:endParaRPr lang="pl-PL" dirty="0"/>
          </a:p>
        </p:txBody>
      </p:sp>
      <p:pic>
        <p:nvPicPr>
          <p:cNvPr id="5" name="Symbol zastępczy zawartości 4" descr="http://www.zsj.home.pl/Do-index2.gif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933055"/>
            <a:ext cx="5904656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 W skład Zespołu Szkół wchodzi 5-oddziałowe przedszkole, szkoła podstawowa z 20 oddziałami oraz 2 oddziały wygaszanego gimnazjum. Łącznie uczy się w szkole 537 uczniów dojeżdżających z 35 miejscowości. </a:t>
            </a:r>
            <a:endParaRPr lang="pl-PL" dirty="0"/>
          </a:p>
        </p:txBody>
      </p:sp>
      <p:pic>
        <p:nvPicPr>
          <p:cNvPr id="4097" name="Picture 1" descr="C:\Users\zsj\Desktop\Festyn rodzinny, 10.06 (15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 szkole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485740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		Szkoła od lat podejmuje szereg inicjatyw               i działań w zakresie profilaktyki. Wpisuje się to w jej misję i koncepcję funkcjonowania.                    	W roku szk. 2017/2018 realizowaliśmy projekt wczesnej profilaktyki zachowań ryzykownych </a:t>
            </a:r>
            <a:r>
              <a:rPr lang="pl-PL" b="1" dirty="0" smtClean="0"/>
              <a:t>„Falochron”</a:t>
            </a:r>
            <a:r>
              <a:rPr lang="pl-PL" dirty="0" smtClean="0"/>
              <a:t>.</a:t>
            </a:r>
            <a:endParaRPr lang="pl-PL" b="1" dirty="0" smtClean="0"/>
          </a:p>
          <a:p>
            <a:pPr>
              <a:buNone/>
            </a:pPr>
            <a:r>
              <a:rPr lang="pl-PL" dirty="0" smtClean="0"/>
              <a:t>		Przystępując do programu, aby </a:t>
            </a:r>
            <a:r>
              <a:rPr lang="pl-PL" dirty="0"/>
              <a:t>uzyskać aktualne </a:t>
            </a:r>
            <a:r>
              <a:rPr lang="pl-PL" dirty="0" smtClean="0"/>
              <a:t>informacje, przeprowadziliśmy badania ankietowe wśród uczniów, rodziców i nauczycieli.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Badanie ankietowe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pl-PL" dirty="0" smtClean="0"/>
              <a:t>Ilość przebadanych uczniów: </a:t>
            </a:r>
            <a:r>
              <a:rPr lang="pl-PL" b="1" dirty="0" smtClean="0"/>
              <a:t>45</a:t>
            </a:r>
            <a:endParaRPr lang="pl-PL" dirty="0" smtClean="0"/>
          </a:p>
          <a:p>
            <a:r>
              <a:rPr lang="pl-PL" dirty="0" smtClean="0"/>
              <a:t>Ilość przebadanych rodziców: </a:t>
            </a:r>
            <a:r>
              <a:rPr lang="pl-PL" b="1" dirty="0" smtClean="0"/>
              <a:t>30</a:t>
            </a:r>
            <a:endParaRPr lang="pl-PL" dirty="0" smtClean="0"/>
          </a:p>
          <a:p>
            <a:r>
              <a:rPr lang="pl-PL" dirty="0" smtClean="0"/>
              <a:t>Ilość przebadanych nauczycieli: </a:t>
            </a:r>
            <a:r>
              <a:rPr lang="pl-PL" b="1" dirty="0" smtClean="0"/>
              <a:t>24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620688"/>
            <a:ext cx="81369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latin typeface="+mn-lt"/>
              </a:rPr>
              <a:t>	Z diagnozy wynika, iż trzy grupy badanych, tj.: nauczyciele, uczniowie i rodzice wskazali jako czynniki ryzyka następujące obszary:</a:t>
            </a:r>
          </a:p>
          <a:p>
            <a:r>
              <a:rPr lang="pl-PL" sz="3200" dirty="0" smtClean="0"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używanie wulgaryzmów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stosowanie przemocy (cyberprzemocy)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trudności w relacjach rówieśniczych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palenie papierosów, wagary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trudności szkolne (brak motywacji do nauki)</a:t>
            </a:r>
          </a:p>
          <a:p>
            <a:endParaRPr lang="pl-PL" sz="3200" dirty="0" smtClean="0">
              <a:latin typeface="+mn-lt"/>
            </a:endParaRPr>
          </a:p>
          <a:p>
            <a:endParaRPr lang="pl-PL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 smtClean="0">
                <a:latin typeface="+mn-lt"/>
              </a:rPr>
              <a:t>Uzyskaliśmy też informację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o czynnikach chroniących</a:t>
            </a:r>
            <a:endParaRPr lang="pl-PL" sz="3200" b="1" dirty="0">
              <a:latin typeface="+mn-lt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7200" y="1628800"/>
            <a:ext cx="828092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Co robimy dobrze? (czynniki chroniące)</a:t>
            </a:r>
            <a:endParaRPr kumimoji="0" lang="pl-P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- zapewniamy bezpieczeństwo fizyczne </a:t>
            </a:r>
            <a:b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i psychiczne uczniów</a:t>
            </a:r>
            <a:endParaRPr kumimoji="0" lang="pl-P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- oferujemy szeroki wachlarz zajęć pozalekcyjnych</a:t>
            </a:r>
            <a:endParaRPr kumimoji="0" lang="pl-PL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dbamy o przyjazną atmosferę w szkole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sz="1600" dirty="0">
              <a:latin typeface="+mn-lt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b="1" dirty="0" smtClean="0">
                <a:latin typeface="+mn-lt"/>
                <a:cs typeface="Times New Roman" pitchFamily="18" charset="0"/>
              </a:rPr>
              <a:t>Wobec powyższego wyznaczyliśmy cele             </a:t>
            </a:r>
            <a:br>
              <a:rPr lang="pl-PL" sz="3200" b="1" dirty="0" smtClean="0">
                <a:latin typeface="+mn-lt"/>
                <a:cs typeface="Times New Roman" pitchFamily="18" charset="0"/>
              </a:rPr>
            </a:br>
            <a:r>
              <a:rPr lang="pl-PL" sz="3200" b="1" dirty="0" smtClean="0">
                <a:latin typeface="+mn-lt"/>
                <a:cs typeface="Times New Roman" pitchFamily="18" charset="0"/>
              </a:rPr>
              <a:t>i opracowaliśmy plan działań, mający na celu wyeliminowanie czynników ryzyka.</a:t>
            </a:r>
            <a:endParaRPr kumimoji="0" lang="pl-PL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Cele do pracy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pl-PL" dirty="0" smtClean="0"/>
              <a:t>budowanie dobrych relacji U-U, U-N ,</a:t>
            </a:r>
            <a:r>
              <a:rPr lang="pl-PL" dirty="0" smtClean="0"/>
              <a:t>U-R, </a:t>
            </a:r>
            <a:r>
              <a:rPr lang="pl-PL" dirty="0" err="1" smtClean="0"/>
              <a:t>N-R</a:t>
            </a:r>
            <a:endParaRPr lang="pl-PL" dirty="0" smtClean="0"/>
          </a:p>
          <a:p>
            <a:r>
              <a:rPr lang="pl-PL" dirty="0" smtClean="0"/>
              <a:t>kształcenie w zakresie  prawdomówności                   i  stosowania  dobrych manier w życiu codziennym </a:t>
            </a:r>
          </a:p>
          <a:p>
            <a:r>
              <a:rPr lang="pl-PL" dirty="0" smtClean="0"/>
              <a:t>uwrażliwienie na bezpieczne korzystanie </a:t>
            </a:r>
            <a:br>
              <a:rPr lang="pl-PL" dirty="0" smtClean="0"/>
            </a:br>
            <a:r>
              <a:rPr lang="pl-PL" dirty="0" smtClean="0"/>
              <a:t>z Internetu i odpowiedzialność prawną nieletnich</a:t>
            </a:r>
          </a:p>
          <a:p>
            <a:r>
              <a:rPr lang="pl-PL" dirty="0" smtClean="0"/>
              <a:t>motywowanie do działań mających wpływ </a:t>
            </a:r>
            <a:br>
              <a:rPr lang="pl-PL" dirty="0" smtClean="0"/>
            </a:br>
            <a:r>
              <a:rPr lang="pl-PL" dirty="0" smtClean="0"/>
              <a:t>na przyszłość</a:t>
            </a:r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538</Words>
  <Application>Microsoft Office PowerPoint</Application>
  <PresentationFormat>Pokaz na ekranie (4:3)</PresentationFormat>
  <Paragraphs>122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Falochron  projekt wczesnej      profilaktyki zachowań ryzykownych. </vt:lpstr>
      <vt:lpstr>  Zespół Szkół  im. Ks. Jerzego Popiełuszki  w Juchnowcu Górnym</vt:lpstr>
      <vt:lpstr>O szkole</vt:lpstr>
      <vt:lpstr>Slajd 4</vt:lpstr>
      <vt:lpstr>O szkole</vt:lpstr>
      <vt:lpstr>Badanie ankietowe</vt:lpstr>
      <vt:lpstr>Slajd 7</vt:lpstr>
      <vt:lpstr>Uzyskaliśmy też informację  o czynnikach chroniących</vt:lpstr>
      <vt:lpstr>Cele do pracy</vt:lpstr>
      <vt:lpstr>Slajd 10</vt:lpstr>
      <vt:lpstr>To nam się udało!</vt:lpstr>
      <vt:lpstr>Slajd 12</vt:lpstr>
      <vt:lpstr>Slajd 13</vt:lpstr>
      <vt:lpstr>Prace nad projektami wzmacniającymi  relacje rówieśnicze</vt:lpstr>
      <vt:lpstr>Slajd 15</vt:lpstr>
      <vt:lpstr>Projekt –spektakl   profilaktyczny                   „Bez maski”</vt:lpstr>
      <vt:lpstr>Warsztaty „Kultura przy stole”</vt:lpstr>
      <vt:lpstr>Hasła motywacyjne</vt:lpstr>
      <vt:lpstr>Spotkanie z policjantką i udział w warsztatach                    „Rozrywki bez używki”</vt:lpstr>
      <vt:lpstr>Slajd 20</vt:lpstr>
      <vt:lpstr>Działania wolontariatu</vt:lpstr>
      <vt:lpstr>Działania wolontariatu</vt:lpstr>
      <vt:lpstr>Zajęcia z doradztwa zawodowego-wyjazdy</vt:lpstr>
      <vt:lpstr>Podsumowanie </vt:lpstr>
      <vt:lpstr>Slajd 25</vt:lpstr>
      <vt:lpstr>Rekomendacje </vt:lpstr>
    </vt:vector>
  </TitlesOfParts>
  <Company>Metis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Iwona Ludziak</dc:creator>
  <cp:lastModifiedBy>zsj</cp:lastModifiedBy>
  <cp:revision>101</cp:revision>
  <dcterms:created xsi:type="dcterms:W3CDTF">2015-05-20T06:28:41Z</dcterms:created>
  <dcterms:modified xsi:type="dcterms:W3CDTF">2018-10-05T09:35:42Z</dcterms:modified>
</cp:coreProperties>
</file>